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14" r:id="rId2"/>
    <p:sldId id="336" r:id="rId3"/>
    <p:sldId id="344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28" userDrawn="1">
          <p15:clr>
            <a:srgbClr val="A4A3A4"/>
          </p15:clr>
        </p15:guide>
        <p15:guide id="2" pos="2449" userDrawn="1">
          <p15:clr>
            <a:srgbClr val="A4A3A4"/>
          </p15:clr>
        </p15:guide>
        <p15:guide id="3" pos="975" userDrawn="1">
          <p15:clr>
            <a:srgbClr val="A4A3A4"/>
          </p15:clr>
        </p15:guide>
        <p15:guide id="4" orient="horz" pos="3838" userDrawn="1">
          <p15:clr>
            <a:srgbClr val="A4A3A4"/>
          </p15:clr>
        </p15:guide>
        <p15:guide id="5" pos="55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D3"/>
    <a:srgbClr val="F3B329"/>
    <a:srgbClr val="E9B714"/>
    <a:srgbClr val="EAB729"/>
    <a:srgbClr val="942092"/>
    <a:srgbClr val="E05329"/>
    <a:srgbClr val="EB8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21" autoAdjust="0"/>
    <p:restoredTop sz="86345"/>
  </p:normalViewPr>
  <p:slideViewPr>
    <p:cSldViewPr snapToGrid="0" snapToObjects="1">
      <p:cViewPr>
        <p:scale>
          <a:sx n="90" d="100"/>
          <a:sy n="90" d="100"/>
        </p:scale>
        <p:origin x="-1128" y="-72"/>
      </p:cViewPr>
      <p:guideLst>
        <p:guide orient="horz" pos="2228"/>
        <p:guide orient="horz" pos="3838"/>
        <p:guide pos="2449"/>
        <p:guide pos="975"/>
        <p:guide pos="5511"/>
      </p:guideLst>
    </p:cSldViewPr>
  </p:slideViewPr>
  <p:outlineViewPr>
    <p:cViewPr>
      <p:scale>
        <a:sx n="33" d="100"/>
        <a:sy n="33" d="100"/>
      </p:scale>
      <p:origin x="0" y="-567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44EF8-8EFE-4B6F-92F1-DF715CB9B92D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F8CA1-D83A-49DF-9074-F7B16E66D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203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0B482-4C8A-474A-8E5E-D7DD298D9D6B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9D404-6A38-3244-92F4-071417888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44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9D404-6A38-3244-92F4-0714178882E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1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="" xmlns:a16="http://schemas.microsoft.com/office/drawing/2014/main" id="{FB8711F6-09D4-F04C-9F7E-D50D9282A4A9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="" xmlns:a16="http://schemas.microsoft.com/office/drawing/2014/main" id="{BDEEE663-67B9-614E-AA62-35571062AD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76256" y="5631406"/>
            <a:ext cx="1750908" cy="769009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="" xmlns:a16="http://schemas.microsoft.com/office/drawing/2014/main" id="{3848A4BC-21DF-8946-8A6D-E004255CB221}"/>
              </a:ext>
            </a:extLst>
          </p:cNvPr>
          <p:cNvSpPr txBox="1"/>
          <p:nvPr userDrawn="1"/>
        </p:nvSpPr>
        <p:spPr>
          <a:xfrm>
            <a:off x="903027" y="3606729"/>
            <a:ext cx="73452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100" b="0" i="0" spc="0" baseline="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 den Seelsorgeeinheiten der Diözese Rottenburg-Stuttgart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="" xmlns:a16="http://schemas.microsoft.com/office/drawing/2014/main" id="{3FF7A112-8DA0-4349-B2C2-0808A4637E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355" y="2274938"/>
            <a:ext cx="9410475" cy="137525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52C43806-0827-8442-A286-30256F8912D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10363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548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567" userDrawn="1">
          <p15:clr>
            <a:srgbClr val="FBAE40"/>
          </p15:clr>
        </p15:guide>
        <p15:guide id="4" pos="505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llen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="" xmlns:a16="http://schemas.microsoft.com/office/drawing/2014/main" id="{7E121C32-36CD-434F-A9E0-17E2720909EA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36852288-38F1-8E4A-8812-6ECB4F2C06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4100" y="2340000"/>
            <a:ext cx="7035800" cy="32004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="" xmlns:a16="http://schemas.microsoft.com/office/drawing/2014/main" id="{8A353288-6652-FA4F-B01C-FBC860DEE3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1399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6A99180D-133D-A347-AFBB-98C08D091F68}"/>
              </a:ext>
            </a:extLst>
          </p:cNvPr>
          <p:cNvSpPr txBox="1"/>
          <p:nvPr userDrawn="1"/>
        </p:nvSpPr>
        <p:spPr>
          <a:xfrm>
            <a:off x="4718394" y="216092"/>
            <a:ext cx="422413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sz="900" b="1" i="0" spc="10" baseline="0" dirty="0"/>
              <a:t>Abschließen und Abrunden</a:t>
            </a:r>
            <a:r>
              <a:rPr lang="de-DE" sz="900" b="1" spc="10" baseline="0" dirty="0"/>
              <a:t> </a:t>
            </a:r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fld id="{8FF460A4-3C26-5849-806C-CADA12AC7F5E}" type="slidenum">
              <a:rPr lang="de-DE" sz="900" spc="10" baseline="0" smtClean="0"/>
              <a:pPr/>
              <a:t>‹Nr.›</a:t>
            </a:fld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  <p:sp>
        <p:nvSpPr>
          <p:cNvPr id="10" name="Textplatzhalter 17">
            <a:extLst>
              <a:ext uri="{FF2B5EF4-FFF2-40B4-BE49-F238E27FC236}">
                <a16:creationId xmlns="" xmlns:a16="http://schemas.microsoft.com/office/drawing/2014/main" id="{AF75D783-4C3E-4C4F-91A0-1CCBC243CB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999" y="1440000"/>
            <a:ext cx="8280000" cy="4536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40"/>
              </a:lnSpc>
              <a:buNone/>
              <a:defRPr sz="2000" b="0" i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itel 8">
            <a:extLst>
              <a:ext uri="{FF2B5EF4-FFF2-40B4-BE49-F238E27FC236}">
                <a16:creationId xmlns="" xmlns:a16="http://schemas.microsoft.com/office/drawing/2014/main" id="{508E960D-4A57-654D-A0A5-58A029E6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720304"/>
            <a:ext cx="8280000" cy="720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F3B3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6A4CBFB5-E08E-3F4F-9C3A-993863A4B8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846" y="470266"/>
            <a:ext cx="8285226" cy="4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440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="" xmlns:a16="http://schemas.microsoft.com/office/drawing/2014/main" id="{7E121C32-36CD-434F-A9E0-17E2720909EA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="" xmlns:a16="http://schemas.microsoft.com/office/drawing/2014/main" id="{8A353288-6652-FA4F-B01C-FBC860DEE3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="" xmlns:a16="http://schemas.microsoft.com/office/drawing/2014/main" id="{5D0270C5-DD67-3046-BAAE-2927F6904E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2650" y="2340000"/>
            <a:ext cx="7378700" cy="18796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="" xmlns:a16="http://schemas.microsoft.com/office/drawing/2014/main" id="{8581E471-B6D1-1445-92B8-8DEECB2471F8}"/>
              </a:ext>
            </a:extLst>
          </p:cNvPr>
          <p:cNvSpPr txBox="1"/>
          <p:nvPr userDrawn="1"/>
        </p:nvSpPr>
        <p:spPr>
          <a:xfrm>
            <a:off x="903027" y="4233962"/>
            <a:ext cx="7345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100" b="0" i="0" spc="0" baseline="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Viel Freude und Gottes Segen für Ihre Arbeit </a:t>
            </a:r>
          </a:p>
          <a:p>
            <a:pPr algn="ctr"/>
            <a:r>
              <a:rPr lang="de-DE" sz="2100" b="0" i="0" spc="0" baseline="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im Leitungsgremium Ihrer (Kirchen-)Gemeinde!</a:t>
            </a:r>
          </a:p>
        </p:txBody>
      </p:sp>
    </p:spTree>
    <p:extLst>
      <p:ext uri="{BB962C8B-B14F-4D97-AF65-F5344CB8AC3E}">
        <p14:creationId xmlns:p14="http://schemas.microsoft.com/office/powerpoint/2010/main" val="324408748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kommen_u_Kennenler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="" xmlns:a16="http://schemas.microsoft.com/office/drawing/2014/main" id="{ADAB3E45-46B6-5340-A51E-AF3AC56842EB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D2CF812F-07FC-FF47-B213-F117197D09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7158" y="2340000"/>
            <a:ext cx="7924800" cy="29464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="" xmlns:a16="http://schemas.microsoft.com/office/drawing/2014/main" id="{70419BDB-30D6-EC49-B5A2-6177D95F2B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25742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6A99180D-133D-A347-AFBB-98C08D091F68}"/>
              </a:ext>
            </a:extLst>
          </p:cNvPr>
          <p:cNvSpPr txBox="1"/>
          <p:nvPr userDrawn="1"/>
        </p:nvSpPr>
        <p:spPr>
          <a:xfrm>
            <a:off x="4718394" y="216092"/>
            <a:ext cx="422413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sz="900" b="1" spc="10" baseline="0" dirty="0"/>
              <a:t>Ankommen und Kennenlernen </a:t>
            </a:r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fld id="{8FF460A4-3C26-5849-806C-CADA12AC7F5E}" type="slidenum">
              <a:rPr lang="de-DE" sz="900" spc="10" baseline="0" smtClean="0"/>
              <a:pPr/>
              <a:t>‹Nr.›</a:t>
            </a:fld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="" xmlns:a16="http://schemas.microsoft.com/office/drawing/2014/main" id="{F1E88AD7-E99C-C640-B61F-F5169D9030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000" y="1440000"/>
            <a:ext cx="8280000" cy="4536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40"/>
              </a:lnSpc>
              <a:buNone/>
              <a:defRPr sz="2000" b="0" i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>
            <a:extLst>
              <a:ext uri="{FF2B5EF4-FFF2-40B4-BE49-F238E27FC236}">
                <a16:creationId xmlns="" xmlns:a16="http://schemas.microsoft.com/office/drawing/2014/main" id="{6FDECE53-E556-5D42-BA95-B8089ED0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720304"/>
            <a:ext cx="8280000" cy="720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F3B3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="" xmlns:a16="http://schemas.microsoft.com/office/drawing/2014/main" id="{33041B4A-B11A-C740-815C-0122AC85A9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846" y="470266"/>
            <a:ext cx="8285226" cy="4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6396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5556" userDrawn="1">
          <p15:clr>
            <a:srgbClr val="FBAE40"/>
          </p15:clr>
        </p15:guide>
        <p15:guide id="4" pos="38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i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>
            <a:extLst>
              <a:ext uri="{FF2B5EF4-FFF2-40B4-BE49-F238E27FC236}">
                <a16:creationId xmlns="" xmlns:a16="http://schemas.microsoft.com/office/drawing/2014/main" id="{877CBEBF-F168-1947-99E2-76812E129A2B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="" xmlns:a16="http://schemas.microsoft.com/office/drawing/2014/main" id="{947F89DC-6E15-034E-BC77-0DC1AA659F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2921000" y="2340000"/>
            <a:ext cx="3302000" cy="2794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="" xmlns:a16="http://schemas.microsoft.com/office/drawing/2014/main" id="{C6E28298-F4C1-B64D-81D1-ADDB2823B4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66400" y="5097600"/>
            <a:ext cx="3302000" cy="10033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208B9E92-D4A4-2F46-A687-126BF4C115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2351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6A99180D-133D-A347-AFBB-98C08D091F68}"/>
              </a:ext>
            </a:extLst>
          </p:cNvPr>
          <p:cNvSpPr txBox="1"/>
          <p:nvPr userDrawn="1"/>
        </p:nvSpPr>
        <p:spPr>
          <a:xfrm>
            <a:off x="4718394" y="216092"/>
            <a:ext cx="422413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sz="900" b="0" i="0" spc="10" baseline="0" dirty="0" err="1" smtClean="0"/>
              <a:t>Wozu.Was.Wie.</a:t>
            </a:r>
            <a:r>
              <a:rPr lang="de-DE" sz="900" b="1" spc="10" baseline="0" dirty="0" err="1" smtClean="0"/>
              <a:t>Leitung</a:t>
            </a:r>
            <a:r>
              <a:rPr lang="de-DE" sz="900" b="1" spc="10" baseline="0" dirty="0" smtClean="0"/>
              <a:t> </a:t>
            </a:r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fld id="{8FF460A4-3C26-5849-806C-CADA12AC7F5E}" type="slidenum">
              <a:rPr lang="de-DE" sz="900" spc="10" baseline="0" smtClean="0"/>
              <a:pPr/>
              <a:t>‹Nr.›</a:t>
            </a:fld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  <p:sp>
        <p:nvSpPr>
          <p:cNvPr id="10" name="Textplatzhalter 17">
            <a:extLst>
              <a:ext uri="{FF2B5EF4-FFF2-40B4-BE49-F238E27FC236}">
                <a16:creationId xmlns="" xmlns:a16="http://schemas.microsoft.com/office/drawing/2014/main" id="{18D640EA-D257-0B46-9B83-9BB1E1F8D2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999" y="1440000"/>
            <a:ext cx="8280000" cy="4536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40"/>
              </a:lnSpc>
              <a:buNone/>
              <a:defRPr sz="2000" b="0" i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itel 8">
            <a:extLst>
              <a:ext uri="{FF2B5EF4-FFF2-40B4-BE49-F238E27FC236}">
                <a16:creationId xmlns="" xmlns:a16="http://schemas.microsoft.com/office/drawing/2014/main" id="{18E151EA-7691-9546-A7CC-365F30FD4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720304"/>
            <a:ext cx="8280000" cy="720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F3B3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017C0858-D77B-8740-B56C-112428465B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846" y="470266"/>
            <a:ext cx="8285226" cy="4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75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izip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>
            <a:extLst>
              <a:ext uri="{FF2B5EF4-FFF2-40B4-BE49-F238E27FC236}">
                <a16:creationId xmlns="" xmlns:a16="http://schemas.microsoft.com/office/drawing/2014/main" id="{0BD1B469-E8FA-084F-8DFF-F250E4E79D4B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="" xmlns:a16="http://schemas.microsoft.com/office/drawing/2014/main" id="{AFCF04E4-1C78-214F-9B19-1861E15562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17650" y="5097600"/>
            <a:ext cx="6108700" cy="11049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="" xmlns:a16="http://schemas.microsoft.com/office/drawing/2014/main" id="{73BEEF62-C274-5C49-87C1-75DE9A9387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1517650" y="2340000"/>
            <a:ext cx="6108700" cy="36449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19E7D23D-8867-2D4F-B2E0-4A3BA90F2EC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3929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6A99180D-133D-A347-AFBB-98C08D091F68}"/>
              </a:ext>
            </a:extLst>
          </p:cNvPr>
          <p:cNvSpPr txBox="1"/>
          <p:nvPr userDrawn="1"/>
        </p:nvSpPr>
        <p:spPr>
          <a:xfrm>
            <a:off x="4718394" y="216092"/>
            <a:ext cx="422413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sz="900" b="0" i="0" spc="10" baseline="0" dirty="0" err="1" smtClean="0"/>
              <a:t>Mitmachen.Mitgestalten.Mitbestimmen.</a:t>
            </a:r>
            <a:r>
              <a:rPr lang="de-DE" sz="900" b="1" i="0" spc="10" baseline="0" dirty="0" err="1" smtClean="0"/>
              <a:t>Partizipation</a:t>
            </a:r>
            <a:r>
              <a:rPr lang="de-DE" sz="900" b="1" spc="10" baseline="0" dirty="0" smtClean="0"/>
              <a:t> </a:t>
            </a:r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fld id="{8FF460A4-3C26-5849-806C-CADA12AC7F5E}" type="slidenum">
              <a:rPr lang="de-DE" sz="900" spc="10" baseline="0" smtClean="0"/>
              <a:pPr/>
              <a:t>‹Nr.›</a:t>
            </a:fld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  <p:sp>
        <p:nvSpPr>
          <p:cNvPr id="10" name="Textplatzhalter 17">
            <a:extLst>
              <a:ext uri="{FF2B5EF4-FFF2-40B4-BE49-F238E27FC236}">
                <a16:creationId xmlns="" xmlns:a16="http://schemas.microsoft.com/office/drawing/2014/main" id="{5084F41F-7977-A94F-BCAD-C312CE28E3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999" y="1440000"/>
            <a:ext cx="8280000" cy="4536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40"/>
              </a:lnSpc>
              <a:buNone/>
              <a:defRPr sz="2000" b="0" i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itel 8">
            <a:extLst>
              <a:ext uri="{FF2B5EF4-FFF2-40B4-BE49-F238E27FC236}">
                <a16:creationId xmlns="" xmlns:a16="http://schemas.microsoft.com/office/drawing/2014/main" id="{90E40617-8777-4446-A587-89FC61AD9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720304"/>
            <a:ext cx="8280000" cy="720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F3B3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936CBE60-3901-D848-A79A-E7606C7B65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846" y="470266"/>
            <a:ext cx="8285226" cy="4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58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l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="" xmlns:a16="http://schemas.microsoft.com/office/drawing/2014/main" id="{60BDC2B0-5EA6-8A43-9FF2-5872D4732FB8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="" xmlns:a16="http://schemas.microsoft.com/office/drawing/2014/main" id="{C0454ED8-D21F-7545-9426-477CB44CAE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1543050" y="2340000"/>
            <a:ext cx="6057900" cy="2794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="" xmlns:a16="http://schemas.microsoft.com/office/drawing/2014/main" id="{C04A4759-AF5D-0746-8B92-E7C3AC7BEA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3050" y="5097600"/>
            <a:ext cx="6057900" cy="9652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D33A0544-F53D-424D-9735-CD0A512166A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320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6A99180D-133D-A347-AFBB-98C08D091F68}"/>
              </a:ext>
            </a:extLst>
          </p:cNvPr>
          <p:cNvSpPr txBox="1"/>
          <p:nvPr userDrawn="1"/>
        </p:nvSpPr>
        <p:spPr>
          <a:xfrm>
            <a:off x="4718394" y="216092"/>
            <a:ext cx="422413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sz="900" b="0" i="0" spc="10" baseline="0" dirty="0" err="1" smtClean="0"/>
              <a:t>Aufgaben.Erwartungen.Persönlichkeit.</a:t>
            </a:r>
            <a:r>
              <a:rPr lang="de-DE" sz="900" b="1" i="0" spc="10" baseline="0" dirty="0" err="1" smtClean="0"/>
              <a:t>Rollen</a:t>
            </a:r>
            <a:r>
              <a:rPr lang="de-DE" sz="900" b="1" spc="10" baseline="0" dirty="0" smtClean="0"/>
              <a:t> </a:t>
            </a:r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fld id="{8FF460A4-3C26-5849-806C-CADA12AC7F5E}" type="slidenum">
              <a:rPr lang="de-DE" sz="900" spc="10" baseline="0" smtClean="0"/>
              <a:pPr/>
              <a:t>‹Nr.›</a:t>
            </a:fld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  <p:sp>
        <p:nvSpPr>
          <p:cNvPr id="10" name="Textplatzhalter 17">
            <a:extLst>
              <a:ext uri="{FF2B5EF4-FFF2-40B4-BE49-F238E27FC236}">
                <a16:creationId xmlns="" xmlns:a16="http://schemas.microsoft.com/office/drawing/2014/main" id="{3F4A1AB9-F3E8-3F45-A26A-5E13BFB740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999" y="1440000"/>
            <a:ext cx="8280000" cy="4536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40"/>
              </a:lnSpc>
              <a:buNone/>
              <a:defRPr sz="2000" b="0" i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itel 8">
            <a:extLst>
              <a:ext uri="{FF2B5EF4-FFF2-40B4-BE49-F238E27FC236}">
                <a16:creationId xmlns="" xmlns:a16="http://schemas.microsoft.com/office/drawing/2014/main" id="{4E5BDD58-7891-2F43-AD6E-EC914FCC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720304"/>
            <a:ext cx="8280000" cy="720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F3B3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213F6E79-CEA0-DB4F-821D-D1E75FB26D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846" y="470266"/>
            <a:ext cx="8285226" cy="4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24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03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63" r:id="rId4"/>
    <p:sldLayoutId id="2147483674" r:id="rId5"/>
    <p:sldLayoutId id="2147483664" r:id="rId6"/>
    <p:sldLayoutId id="2147483675" r:id="rId7"/>
    <p:sldLayoutId id="2147483665" r:id="rId8"/>
    <p:sldLayoutId id="2147483676" r:id="rId9"/>
    <p:sldLayoutId id="2147483669" r:id="rId10"/>
    <p:sldLayoutId id="2147483678" r:id="rId11"/>
    <p:sldLayoutId id="214748367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gency FB" panose="020F0502020204030204" pitchFamily="34" charset="0"/>
          <a:ea typeface="+mj-ea"/>
          <a:cs typeface="Agency FB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="" xmlns:a16="http://schemas.microsoft.com/office/drawing/2014/main" id="{E155427D-B2B5-3B4B-919C-E04C3B16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720000"/>
            <a:ext cx="8063999" cy="720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Partizipative Leitung in der KGO</a:t>
            </a:r>
          </a:p>
        </p:txBody>
      </p:sp>
      <p:sp>
        <p:nvSpPr>
          <p:cNvPr id="5" name="Textplatzhalter 1">
            <a:extLst>
              <a:ext uri="{FF2B5EF4-FFF2-40B4-BE49-F238E27FC236}">
                <a16:creationId xmlns="" xmlns:a16="http://schemas.microsoft.com/office/drawing/2014/main" id="{17EE54CC-8F0E-514D-B3CA-267C64F1AE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3200" y="1439999"/>
            <a:ext cx="8063999" cy="4877673"/>
          </a:xfrm>
        </p:spPr>
        <p:txBody>
          <a:bodyPr/>
          <a:lstStyle/>
          <a:p>
            <a:pPr indent="-1206500"/>
            <a:r>
              <a:rPr lang="de-DE" dirty="0" smtClean="0"/>
              <a:t>Nehmen </a:t>
            </a:r>
            <a:r>
              <a:rPr lang="de-DE" dirty="0"/>
              <a:t>Sie bitte die Ausgabe der KGO aus Ihrem Ordner </a:t>
            </a:r>
            <a:endParaRPr lang="de-DE" dirty="0" smtClean="0"/>
          </a:p>
          <a:p>
            <a:pPr indent="-1206500">
              <a:spcBef>
                <a:spcPts val="0"/>
              </a:spcBef>
            </a:pPr>
            <a:r>
              <a:rPr lang="de-DE" dirty="0" smtClean="0"/>
              <a:t>und </a:t>
            </a:r>
            <a:r>
              <a:rPr lang="de-DE" dirty="0"/>
              <a:t>einen Stift zur Hand.</a:t>
            </a:r>
          </a:p>
          <a:p>
            <a:pPr indent="-1206500">
              <a:spcBef>
                <a:spcPts val="600"/>
              </a:spcBef>
            </a:pPr>
            <a:r>
              <a:rPr lang="de-DE" dirty="0" smtClean="0"/>
              <a:t>Lesen </a:t>
            </a:r>
            <a:r>
              <a:rPr lang="de-DE" dirty="0"/>
              <a:t>Sie für sich </a:t>
            </a:r>
            <a:br>
              <a:rPr lang="de-DE" dirty="0"/>
            </a:br>
            <a:r>
              <a:rPr lang="de-DE" dirty="0" smtClean="0"/>
              <a:t>	§ </a:t>
            </a:r>
            <a:r>
              <a:rPr lang="de-DE" dirty="0"/>
              <a:t>4</a:t>
            </a:r>
            <a:br>
              <a:rPr lang="de-DE" dirty="0"/>
            </a:br>
            <a:r>
              <a:rPr lang="de-DE" dirty="0" smtClean="0"/>
              <a:t>	§ </a:t>
            </a:r>
            <a:r>
              <a:rPr lang="de-DE" dirty="0"/>
              <a:t>18  Absatz 1 </a:t>
            </a:r>
            <a:endParaRPr lang="de-DE" dirty="0" smtClean="0"/>
          </a:p>
          <a:p>
            <a:pPr indent="-1206500">
              <a:spcBef>
                <a:spcPts val="600"/>
              </a:spcBef>
            </a:pPr>
            <a:r>
              <a:rPr lang="de-DE" dirty="0"/>
              <a:t>	</a:t>
            </a:r>
            <a:r>
              <a:rPr lang="de-DE" dirty="0" smtClean="0"/>
              <a:t>§ </a:t>
            </a:r>
            <a:r>
              <a:rPr lang="de-DE" dirty="0"/>
              <a:t>19 Absatz </a:t>
            </a:r>
            <a:r>
              <a:rPr lang="de-DE" dirty="0" smtClean="0"/>
              <a:t>1</a:t>
            </a:r>
          </a:p>
          <a:p>
            <a:pPr indent="-1206500">
              <a:spcBef>
                <a:spcPts val="600"/>
              </a:spcBef>
            </a:pPr>
            <a:r>
              <a:rPr lang="de-DE" dirty="0" smtClean="0"/>
              <a:t>	§ </a:t>
            </a:r>
            <a:r>
              <a:rPr lang="de-DE" dirty="0"/>
              <a:t>19 Absätze 4 und 5 – jeweils Sätze 1 und 2</a:t>
            </a:r>
          </a:p>
          <a:p>
            <a:pPr indent="-1206500"/>
            <a:r>
              <a:rPr lang="de-DE" b="1" dirty="0" smtClean="0"/>
              <a:t>Markieren </a:t>
            </a:r>
            <a:r>
              <a:rPr lang="de-DE" b="1" dirty="0"/>
              <a:t>Sie im Text alle Stellen, die Ihnen auffallen.</a:t>
            </a:r>
          </a:p>
          <a:p>
            <a:pPr indent="-1206500">
              <a:spcBef>
                <a:spcPts val="1200"/>
              </a:spcBef>
            </a:pPr>
            <a:r>
              <a:rPr lang="de-DE" dirty="0" smtClean="0"/>
              <a:t>Sie </a:t>
            </a:r>
            <a:r>
              <a:rPr lang="de-DE" dirty="0"/>
              <a:t>können dabei folgende Symbole verwenden: </a:t>
            </a:r>
          </a:p>
          <a:p>
            <a:pPr indent="-1206500"/>
            <a:r>
              <a:rPr lang="de-DE" dirty="0"/>
              <a:t>	Das finde ich besonders wichtig</a:t>
            </a:r>
          </a:p>
          <a:p>
            <a:pPr indent="-1206500"/>
            <a:r>
              <a:rPr lang="de-DE" dirty="0"/>
              <a:t>	Das verstehe ich nicht</a:t>
            </a:r>
          </a:p>
          <a:p>
            <a:pPr indent="-1206500"/>
            <a:r>
              <a:rPr lang="de-DE" dirty="0"/>
              <a:t>	Das finde ich </a:t>
            </a:r>
            <a:r>
              <a:rPr lang="de-DE" dirty="0" smtClean="0"/>
              <a:t>schwierig</a:t>
            </a:r>
          </a:p>
          <a:p>
            <a:pPr indent="-1206500">
              <a:spcBef>
                <a:spcPts val="1200"/>
              </a:spcBef>
            </a:pPr>
            <a:r>
              <a:rPr lang="de-DE" dirty="0"/>
              <a:t>Sie </a:t>
            </a:r>
            <a:r>
              <a:rPr lang="de-DE" dirty="0" smtClean="0"/>
              <a:t>haben </a:t>
            </a:r>
            <a:r>
              <a:rPr lang="de-DE" b="1" dirty="0" smtClean="0"/>
              <a:t>5 Minuten</a:t>
            </a:r>
            <a:r>
              <a:rPr lang="de-DE" dirty="0" smtClean="0"/>
              <a:t> Zeit!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4A75FE3C-9F11-0D4A-A4F8-EB821A8C0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186" y="4845444"/>
            <a:ext cx="233411" cy="373457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="" xmlns:a16="http://schemas.microsoft.com/office/drawing/2014/main" id="{4649C8AB-7889-F44E-8189-4AEDB064C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3486" y="4411666"/>
            <a:ext cx="131448" cy="43377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="" xmlns:a16="http://schemas.microsoft.com/office/drawing/2014/main" id="{2E40F50D-3CC5-9243-AC21-ED5350CB1F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733" y="5218901"/>
            <a:ext cx="293466" cy="46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="" xmlns:a16="http://schemas.microsoft.com/office/drawing/2014/main" id="{E155427D-B2B5-3B4B-919C-E04C3B16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720000"/>
            <a:ext cx="8063999" cy="720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Partizipative Leitung in der KGO</a:t>
            </a:r>
          </a:p>
        </p:txBody>
      </p:sp>
      <p:sp>
        <p:nvSpPr>
          <p:cNvPr id="5" name="Textplatzhalter 1">
            <a:extLst>
              <a:ext uri="{FF2B5EF4-FFF2-40B4-BE49-F238E27FC236}">
                <a16:creationId xmlns="" xmlns:a16="http://schemas.microsoft.com/office/drawing/2014/main" id="{17EE54CC-8F0E-514D-B3CA-267C64F1AE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3200" y="1439999"/>
            <a:ext cx="8063999" cy="5302771"/>
          </a:xfrm>
        </p:spPr>
        <p:txBody>
          <a:bodyPr/>
          <a:lstStyle/>
          <a:p>
            <a:r>
              <a:rPr lang="de-DE" dirty="0" smtClean="0"/>
              <a:t>Ihre </a:t>
            </a:r>
            <a:r>
              <a:rPr lang="de-DE" dirty="0"/>
              <a:t>Anmerkungen und Fragen sollen jetzt gesammelt werden.</a:t>
            </a:r>
          </a:p>
          <a:p>
            <a:pPr>
              <a:spcBef>
                <a:spcPts val="2400"/>
              </a:spcBef>
            </a:pPr>
            <a:r>
              <a:rPr lang="de-DE" dirty="0" smtClean="0"/>
              <a:t>Sie </a:t>
            </a:r>
            <a:r>
              <a:rPr lang="de-DE" dirty="0"/>
              <a:t>finden auf den Tischen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jeweils </a:t>
            </a:r>
            <a:r>
              <a:rPr lang="de-DE" dirty="0"/>
              <a:t>einen </a:t>
            </a:r>
            <a:r>
              <a:rPr lang="de-DE" dirty="0" smtClean="0"/>
              <a:t>Abschnitt aus </a:t>
            </a:r>
            <a:r>
              <a:rPr lang="de-DE" dirty="0"/>
              <a:t>der KGO.</a:t>
            </a:r>
          </a:p>
          <a:p>
            <a:r>
              <a:rPr lang="de-DE" dirty="0" smtClean="0"/>
              <a:t>Gehen </a:t>
            </a:r>
            <a:r>
              <a:rPr lang="de-DE" dirty="0"/>
              <a:t>Sie bitte an </a:t>
            </a:r>
            <a:r>
              <a:rPr lang="de-DE" b="1" dirty="0"/>
              <a:t>einen</a:t>
            </a:r>
            <a:r>
              <a:rPr lang="de-DE" dirty="0"/>
              <a:t> der Tische </a:t>
            </a:r>
            <a:endParaRPr lang="de-DE" dirty="0" smtClean="0"/>
          </a:p>
          <a:p>
            <a:pPr>
              <a:spcBef>
                <a:spcPts val="0"/>
              </a:spcBef>
            </a:pPr>
            <a:r>
              <a:rPr lang="de-DE" dirty="0" smtClean="0"/>
              <a:t>und </a:t>
            </a:r>
            <a:r>
              <a:rPr lang="de-DE" dirty="0"/>
              <a:t>führen Sie dort ein Schreibgespräch: </a:t>
            </a:r>
          </a:p>
          <a:p>
            <a:r>
              <a:rPr lang="de-DE" dirty="0"/>
              <a:t>	</a:t>
            </a:r>
            <a:r>
              <a:rPr lang="de-DE" b="1" dirty="0"/>
              <a:t>Was lösen diese Sätze in Ihnen aus?</a:t>
            </a:r>
          </a:p>
          <a:p>
            <a:pPr>
              <a:spcBef>
                <a:spcPts val="2400"/>
              </a:spcBef>
            </a:pPr>
            <a:r>
              <a:rPr lang="de-DE" dirty="0" smtClean="0"/>
              <a:t>Eine </a:t>
            </a:r>
            <a:r>
              <a:rPr lang="de-DE" dirty="0"/>
              <a:t>Person beginnt mit dem Schreiben, andere ergänzen</a:t>
            </a:r>
            <a:r>
              <a:rPr lang="de-DE" dirty="0" smtClean="0"/>
              <a:t>.</a:t>
            </a:r>
          </a:p>
          <a:p>
            <a:pPr>
              <a:spcBef>
                <a:spcPts val="2400"/>
              </a:spcBef>
            </a:pPr>
            <a:r>
              <a:rPr lang="de-DE" dirty="0" smtClean="0"/>
              <a:t>Sie haben </a:t>
            </a:r>
            <a:r>
              <a:rPr lang="de-DE" b="1" dirty="0" smtClean="0"/>
              <a:t>10 Minuten </a:t>
            </a:r>
            <a:r>
              <a:rPr lang="de-DE" dirty="0" smtClean="0"/>
              <a:t>Zeit.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47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="" xmlns:a16="http://schemas.microsoft.com/office/drawing/2014/main" id="{E155427D-B2B5-3B4B-919C-E04C3B16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720000"/>
            <a:ext cx="8063999" cy="720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Partizipative Leitung in der KGO</a:t>
            </a:r>
          </a:p>
        </p:txBody>
      </p:sp>
      <p:sp>
        <p:nvSpPr>
          <p:cNvPr id="5" name="Textplatzhalter 1">
            <a:extLst>
              <a:ext uri="{FF2B5EF4-FFF2-40B4-BE49-F238E27FC236}">
                <a16:creationId xmlns="" xmlns:a16="http://schemas.microsoft.com/office/drawing/2014/main" id="{17EE54CC-8F0E-514D-B3CA-267C64F1AE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3200" y="1439999"/>
            <a:ext cx="8063999" cy="5302771"/>
          </a:xfrm>
        </p:spPr>
        <p:txBody>
          <a:bodyPr/>
          <a:lstStyle/>
          <a:p>
            <a:r>
              <a:rPr lang="de-DE" dirty="0" smtClean="0"/>
              <a:t>Gehen </a:t>
            </a:r>
            <a:r>
              <a:rPr lang="de-DE" dirty="0"/>
              <a:t>Sie bitte an einen anderen Tisch.</a:t>
            </a:r>
            <a:br>
              <a:rPr lang="de-DE" dirty="0"/>
            </a:br>
            <a:r>
              <a:rPr lang="de-DE" dirty="0"/>
              <a:t>Lesen Sie zunächst, was die Gruppe geschrieben hat.</a:t>
            </a:r>
          </a:p>
          <a:p>
            <a:r>
              <a:rPr lang="de-DE" dirty="0" smtClean="0"/>
              <a:t>Tauschen </a:t>
            </a:r>
            <a:r>
              <a:rPr lang="de-DE" dirty="0"/>
              <a:t>Sie sich in Ihrer Kleingruppe aus:</a:t>
            </a:r>
          </a:p>
          <a:p>
            <a:r>
              <a:rPr lang="de-DE" dirty="0"/>
              <a:t>	</a:t>
            </a:r>
            <a:r>
              <a:rPr lang="de-DE" b="1" dirty="0"/>
              <a:t>Was fällt auf?</a:t>
            </a:r>
          </a:p>
          <a:p>
            <a:r>
              <a:rPr lang="de-DE" b="1" dirty="0"/>
              <a:t>	Was bedeutet das </a:t>
            </a:r>
            <a:r>
              <a:rPr lang="de-DE" b="1" dirty="0" err="1"/>
              <a:t>für</a:t>
            </a:r>
            <a:r>
              <a:rPr lang="de-DE" b="1" dirty="0"/>
              <a:t> Ihre Arbeit im KGR/</a:t>
            </a:r>
            <a:r>
              <a:rPr lang="de-DE" b="1" dirty="0" err="1"/>
              <a:t>PaR</a:t>
            </a:r>
            <a:r>
              <a:rPr lang="de-DE" b="1" dirty="0"/>
              <a:t>?</a:t>
            </a:r>
          </a:p>
          <a:p>
            <a:pPr>
              <a:spcBef>
                <a:spcPts val="2400"/>
              </a:spcBef>
            </a:pPr>
            <a:r>
              <a:rPr lang="de-DE" dirty="0" smtClean="0"/>
              <a:t>Halten </a:t>
            </a:r>
            <a:r>
              <a:rPr lang="de-DE" dirty="0"/>
              <a:t>Sie Ihre Fragen und Anmerkungen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auf dem </a:t>
            </a:r>
            <a:r>
              <a:rPr lang="de-DE" dirty="0"/>
              <a:t>Papier fest</a:t>
            </a:r>
            <a:r>
              <a:rPr lang="de-DE" dirty="0" smtClean="0"/>
              <a:t>.</a:t>
            </a:r>
          </a:p>
          <a:p>
            <a:pPr>
              <a:spcBef>
                <a:spcPts val="2400"/>
              </a:spcBef>
            </a:pPr>
            <a:r>
              <a:rPr lang="de-DE" dirty="0"/>
              <a:t>Sie haben </a:t>
            </a:r>
            <a:r>
              <a:rPr lang="de-DE" b="1" dirty="0"/>
              <a:t>10 Minuten</a:t>
            </a:r>
            <a:r>
              <a:rPr lang="de-DE" dirty="0"/>
              <a:t> Zeit.</a:t>
            </a:r>
          </a:p>
          <a:p>
            <a:pPr>
              <a:spcBef>
                <a:spcPts val="24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74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</Words>
  <Application>Microsoft Office PowerPoint</Application>
  <PresentationFormat>Bildschirmpräsentation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</vt:lpstr>
      <vt:lpstr>Partizipative Leitung in der KGO</vt:lpstr>
      <vt:lpstr>Partizipative Leitung in der KGO</vt:lpstr>
      <vt:lpstr>Partizipative Leitung in der KGO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Baumann Baltner</dc:creator>
  <cp:lastModifiedBy>Theresa Kucher</cp:lastModifiedBy>
  <cp:revision>817</cp:revision>
  <cp:lastPrinted>2020-03-23T13:05:16Z</cp:lastPrinted>
  <dcterms:created xsi:type="dcterms:W3CDTF">2019-12-19T09:42:22Z</dcterms:created>
  <dcterms:modified xsi:type="dcterms:W3CDTF">2023-06-01T08:23:30Z</dcterms:modified>
</cp:coreProperties>
</file>